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cc91e7b5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0cc91e7b5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cc91e7b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cc91e7b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0cc91e7b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0cc91e7b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0cc91e7b5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0cc91e7b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cc91e7b5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0cc91e7b5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0cc91e7b5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0cc91e7b5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81cad79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81cad79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1cad79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81cad79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118cfe1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118cfe1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118cfe1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118cfe1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262f231d9_2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262f231d9_2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118cfe1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118cfe1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18cfe1f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118cfe1f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118cfe1f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118cfe1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118cfe1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118cfe1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18cfe1f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118cfe1f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118cfe1f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118cfe1f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118cfe1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118cfe1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0cc91e7b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0cc91e7b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0cc91e7b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0cc91e7b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0cc91e7b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0cc91e7b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cc91e7b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cc91e7b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0cc91e7b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0cc91e7b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0cc91e7b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0cc91e7b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0cc91e7b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0cc91e7b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06600" y="-281450"/>
            <a:ext cx="11144952" cy="62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-48161" y="-1710950"/>
            <a:ext cx="9240312" cy="519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824000" y="18691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24000" y="38516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 amt="44000"/>
          </a:blip>
          <a:srcRect b="0" l="0" r="0" t="0"/>
          <a:stretch/>
        </p:blipFill>
        <p:spPr>
          <a:xfrm rot="10800000">
            <a:off x="-48161" y="1687388"/>
            <a:ext cx="9240312" cy="51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uas colunas 1">
  <p:cSld name="TITLE_AND_TWO_COLUMNS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59500" y="-12774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1100" y="-1401000"/>
            <a:ext cx="7887101" cy="44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44000"/>
          </a:blip>
          <a:srcRect b="0" l="0" r="4498" t="0"/>
          <a:stretch/>
        </p:blipFill>
        <p:spPr>
          <a:xfrm>
            <a:off x="-7183491" y="-1750850"/>
            <a:ext cx="8825026" cy="519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44000"/>
          </a:blip>
          <a:srcRect b="0" l="0" r="4498" t="0"/>
          <a:stretch/>
        </p:blipFill>
        <p:spPr>
          <a:xfrm rot="10800000">
            <a:off x="7273024" y="1726325"/>
            <a:ext cx="8825026" cy="51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59500" y="-1277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303800" y="1818400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59500" y="-12774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1100" y="-1401000"/>
            <a:ext cx="7887101" cy="44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1050022" y="458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16000"/>
          </a:blip>
          <a:srcRect b="0" l="0" r="4498" t="0"/>
          <a:stretch/>
        </p:blipFill>
        <p:spPr>
          <a:xfrm rot="10800000">
            <a:off x="7495039" y="1821299"/>
            <a:ext cx="8825026" cy="5197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6"/>
          <p:cNvGrpSpPr/>
          <p:nvPr/>
        </p:nvGrpSpPr>
        <p:grpSpPr>
          <a:xfrm>
            <a:off x="-1602000" y="-744102"/>
            <a:ext cx="4920499" cy="2471624"/>
            <a:chOff x="-1602000" y="-474963"/>
            <a:chExt cx="4920499" cy="2471624"/>
          </a:xfrm>
        </p:grpSpPr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 amt="21000"/>
            </a:blip>
            <a:srcRect b="0" l="36141" r="36412" t="882"/>
            <a:stretch/>
          </p:blipFill>
          <p:spPr>
            <a:xfrm flipH="1" rot="-5400000">
              <a:off x="-352863" y="-1724101"/>
              <a:ext cx="2422224" cy="492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7;p6"/>
            <p:cNvSpPr/>
            <p:nvPr/>
          </p:nvSpPr>
          <p:spPr>
            <a:xfrm>
              <a:off x="315650" y="1875461"/>
              <a:ext cx="127800" cy="12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59500" y="-1277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44000"/>
          </a:blip>
          <a:srcRect b="0" l="0" r="4498" t="0"/>
          <a:stretch/>
        </p:blipFill>
        <p:spPr>
          <a:xfrm flipH="1">
            <a:off x="6517309" y="-1744100"/>
            <a:ext cx="8586048" cy="51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59500" y="-1277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34300" y="21193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playground.tensorflow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824000" y="18691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O que é Deep Learning?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Perceptron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1303800" y="1478802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história das Redes Neurais começa com a criação do </a:t>
            </a:r>
            <a:r>
              <a:rPr i="1" lang="pt-BR"/>
              <a:t>Perceptron </a:t>
            </a:r>
            <a:r>
              <a:rPr lang="pt-BR"/>
              <a:t>em 1958 pelo matemático Frank Rosenblatt, que baseia-se fortemente na arquitetura dos neurônios humanos.  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99" y="2432150"/>
            <a:ext cx="3882150" cy="17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5853000" y="2283671"/>
            <a:ext cx="24813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Durante o treinamento, os pesos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b="1" baseline="-25000" lang="pt-BR">
                <a:latin typeface="Nunito"/>
                <a:ea typeface="Nunito"/>
                <a:cs typeface="Nunito"/>
                <a:sym typeface="Nunito"/>
              </a:rPr>
              <a:t>i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do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modelo são ajustados para se adequar melhor à saída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000" y="3413296"/>
            <a:ext cx="2904322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1265325" y="4453324"/>
            <a:ext cx="7230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 modelo assemelha-se a um regressor linear simples (estatística), que tenta prever o valor de uma variável </a:t>
            </a: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dado um conjunto de valores </a:t>
            </a: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1232459" y="4145216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8. Perceptron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XOR Problem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1303800" y="1503225"/>
            <a:ext cx="67308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simplicidade do Perceptron o colocava em situação de desvantagem em relação a outros modelos. Um dos mais famosos problemas apresentados foi o </a:t>
            </a:r>
            <a:r>
              <a:rPr b="1" i="1" lang="pt-BR"/>
              <a:t>problema do Ou Exclusivo</a:t>
            </a:r>
            <a:r>
              <a:rPr lang="pt-BR"/>
              <a:t>. Como o perceptron era basicamente um regressor linear, não seria capaz de modelar adequadamente o conector lógico </a:t>
            </a:r>
            <a:r>
              <a:rPr b="1" lang="pt-BR"/>
              <a:t>XOR</a:t>
            </a:r>
            <a:r>
              <a:rPr lang="pt-BR"/>
              <a:t>. 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30934"/>
            <a:ext cx="3268200" cy="183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303809" y="4650990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9. Exemplo dos conectores lógicos OR e XOR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3" name="Google Shape;203;p24"/>
          <p:cNvCxnSpPr>
            <a:stCxn id="201" idx="3"/>
          </p:cNvCxnSpPr>
          <p:nvPr/>
        </p:nvCxnSpPr>
        <p:spPr>
          <a:xfrm flipH="1" rot="10800000">
            <a:off x="4572000" y="3601116"/>
            <a:ext cx="875700" cy="24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4"/>
          <p:cNvSpPr txBox="1"/>
          <p:nvPr/>
        </p:nvSpPr>
        <p:spPr>
          <a:xfrm>
            <a:off x="5081900" y="3249075"/>
            <a:ext cx="2228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Nunito"/>
                <a:ea typeface="Nunito"/>
                <a:cs typeface="Nunito"/>
                <a:sym typeface="Nunito"/>
              </a:rPr>
              <a:t>Classes não Linearmente Separáveis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Multi Layer Perceptron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303800" y="1413379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Como um único perceptron não era capaz de lidar com o problema do XOR, a solução foi </a:t>
            </a:r>
            <a:r>
              <a:rPr lang="pt-BR"/>
              <a:t>empilhá</a:t>
            </a:r>
            <a:r>
              <a:rPr lang="pt-BR"/>
              <a:t>-los em uma estrutura mais complexa, criando o </a:t>
            </a:r>
            <a:r>
              <a:rPr b="1" lang="pt-BR"/>
              <a:t>Multi Layer Perceptron.</a:t>
            </a:r>
            <a:endParaRPr b="1"/>
          </a:p>
        </p:txBody>
      </p:sp>
      <p:sp>
        <p:nvSpPr>
          <p:cNvPr id="211" name="Google Shape;211;p25"/>
          <p:cNvSpPr txBox="1"/>
          <p:nvPr/>
        </p:nvSpPr>
        <p:spPr>
          <a:xfrm>
            <a:off x="1303809" y="4542891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10. Solução do XOR Problem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46729" l="0" r="48601" t="0"/>
          <a:stretch/>
        </p:blipFill>
        <p:spPr>
          <a:xfrm>
            <a:off x="1565875" y="2485459"/>
            <a:ext cx="2317000" cy="20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-2754" l="22350" r="22355" t="51563"/>
          <a:stretch/>
        </p:blipFill>
        <p:spPr>
          <a:xfrm>
            <a:off x="4890700" y="2581534"/>
            <a:ext cx="2417232" cy="19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4890709" y="4542891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11. Multi Layer Perceptron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Função de Ativação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1303800" y="1563701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Outro passo muito importante nas Redes Artificiais foi a introdução de uma </a:t>
            </a:r>
            <a:r>
              <a:rPr b="1" lang="pt-BR"/>
              <a:t>função de ativação não linear </a:t>
            </a:r>
            <a:r>
              <a:rPr lang="pt-BR"/>
              <a:t>após cada neurônio. Esta função foi capaz de fazer as redes aprenderem padrões não-lineares nos dados.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93974"/>
            <a:ext cx="4482575" cy="1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1303809" y="4548341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11. Função de ativação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262" y="2842412"/>
            <a:ext cx="2228275" cy="28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6"/>
          <p:cNvCxnSpPr/>
          <p:nvPr/>
        </p:nvCxnSpPr>
        <p:spPr>
          <a:xfrm rot="10800000">
            <a:off x="7444117" y="3125562"/>
            <a:ext cx="0" cy="54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6329925" y="3667962"/>
            <a:ext cx="22284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Função de Ativação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Não Linear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Porquê “Profundo”?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303800" y="1443427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o avanço da computação e dos métodos de treinamento, passou-se a utilizar cada vez mais “perceptrons” empilhados, na tentativa de fazer redes capazes de aprender padrões muito complexos.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A profundidade de uma rede diz respeito a quantas camadas existem entre a entrada e a saída.</a:t>
            </a:r>
            <a:br>
              <a:rPr lang="pt-BR"/>
            </a:b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2" y="3040525"/>
            <a:ext cx="2543055" cy="18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3719428" y="4458875"/>
            <a:ext cx="2543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11. Camadas escondidas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Redes Profundas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303800" y="1457577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Redes Neurais profundas foram capazes de aprender padrões mais complexos, e em boa parte dos casos, foi capaz de superar modelos padrão de machine learning, especialmente em tarefas como reconhecimento de imagem e voz.</a:t>
            </a: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5525775" y="2601775"/>
            <a:ext cx="34572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O aumento das camadas de uma rede neural profunda lhe dá mais capacidade de representar os dados originais em espaços mais expressivos.</a:t>
            </a:r>
            <a:endParaRPr sz="1400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21989" l="15718" r="20305" t="14930"/>
          <a:stretch/>
        </p:blipFill>
        <p:spPr>
          <a:xfrm>
            <a:off x="1303800" y="2601775"/>
            <a:ext cx="3619733" cy="20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1303798" y="4609175"/>
            <a:ext cx="3741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11. Rede Artificial Profunda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525775" y="4239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Testar o site -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https://playground.tensorflow.org/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Como Funciona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303800" y="1818400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Já sabemos que Machine Learning é sobre mapear inputs para outputs, mas vamos entender um pouco mais sobre como as Redes Neurais são treinadas.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1303800" y="1461826"/>
            <a:ext cx="67308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Algoritmos de Deep Learning seguem o seguinte fluxo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8876" l="2986" r="14742" t="15319"/>
          <a:stretch/>
        </p:blipFill>
        <p:spPr>
          <a:xfrm>
            <a:off x="1303799" y="2165400"/>
            <a:ext cx="3853850" cy="26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1303800" y="4592750"/>
            <a:ext cx="298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Nunito"/>
                <a:ea typeface="Nunito"/>
                <a:cs typeface="Nunito"/>
                <a:sym typeface="Nunito"/>
              </a:rPr>
              <a:t>Fig 12. Rede Neural Artificial Profunda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5573700" y="2020900"/>
            <a:ext cx="29853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5372550" y="2020900"/>
            <a:ext cx="3670800" cy="30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pt-BR" sz="1500"/>
              <a:t>Forward Propagation</a:t>
            </a:r>
            <a:r>
              <a:rPr lang="pt-BR" sz="1500"/>
              <a:t> - A rede </a:t>
            </a:r>
            <a:r>
              <a:rPr lang="pt-BR" sz="1500"/>
              <a:t>processa</a:t>
            </a:r>
            <a:r>
              <a:rPr lang="pt-BR" sz="1500"/>
              <a:t> os Inputs X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pt-BR" sz="1500"/>
              <a:t>Cálculo do custo</a:t>
            </a:r>
            <a:r>
              <a:rPr lang="pt-BR" sz="1500"/>
              <a:t> - É calculado um custo baseado na diferença da predição e da realidade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pt-BR" sz="1500"/>
              <a:t>Backpropagation</a:t>
            </a:r>
            <a:r>
              <a:rPr lang="pt-BR" sz="1500"/>
              <a:t> - Um algoritmo de otimização ajusta os pesos da rede baseado no gradiente da função custo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processo se repete até o custo se tornar constante</a:t>
            </a:r>
            <a:endParaRPr sz="1500"/>
          </a:p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Como Funciona</a:t>
            </a:r>
            <a:endParaRPr sz="2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O que o faz especial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1303800" y="1422197"/>
            <a:ext cx="67308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que entendemos o funcionamento básico do Deep Learning, vamos responder a pergunta: o que o faz especial?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Algoritmos de Deep Learning são capazes de </a:t>
            </a:r>
            <a:r>
              <a:rPr b="1" lang="pt-BR"/>
              <a:t>automaticamente transformar sucessivamente os dados em features mais significativas</a:t>
            </a:r>
            <a:r>
              <a:rPr lang="pt-BR"/>
              <a:t>, processo chamado de </a:t>
            </a:r>
            <a:r>
              <a:rPr b="1" lang="pt-BR"/>
              <a:t>Feature </a:t>
            </a:r>
            <a:r>
              <a:rPr b="1" lang="pt-BR"/>
              <a:t>Engineering</a:t>
            </a:r>
            <a:r>
              <a:rPr lang="pt-BR"/>
              <a:t>.</a:t>
            </a:r>
            <a:r>
              <a:rPr lang="pt-BR"/>
              <a:t>  Em outro algoritmos de Machine Learning, o processo é feito poucas vezes e, na maioria dos casos, com intervenção humana.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Algoritmos de Machine Learning clássicos são </a:t>
            </a:r>
            <a:r>
              <a:rPr b="1" lang="pt-BR"/>
              <a:t>otimizados individualmente</a:t>
            </a:r>
            <a:r>
              <a:rPr lang="pt-BR"/>
              <a:t>, portanto, não é possível empilhá-los, como fazemos com o perceptron, e obter uma solução ótima, apenas uma gulosa. Com o algoritmo de Backpropagation, as camadas das redes neurais são </a:t>
            </a:r>
            <a:r>
              <a:rPr b="1" lang="pt-BR"/>
              <a:t>otimizadas </a:t>
            </a:r>
            <a:r>
              <a:rPr b="1" lang="pt-BR"/>
              <a:t>em conjunto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O que o faz especial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1303800" y="1514176"/>
            <a:ext cx="67308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De modo geral, essas são as </a:t>
            </a:r>
            <a:r>
              <a:rPr lang="pt-BR"/>
              <a:t>principais</a:t>
            </a:r>
            <a:r>
              <a:rPr lang="pt-BR"/>
              <a:t> diferenças</a:t>
            </a:r>
            <a:endParaRPr/>
          </a:p>
        </p:txBody>
      </p:sp>
      <p:cxnSp>
        <p:nvCxnSpPr>
          <p:cNvPr id="272" name="Google Shape;272;p32"/>
          <p:cNvCxnSpPr/>
          <p:nvPr/>
        </p:nvCxnSpPr>
        <p:spPr>
          <a:xfrm>
            <a:off x="4572000" y="2007225"/>
            <a:ext cx="0" cy="29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1895700" y="1961025"/>
            <a:ext cx="21189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/>
              <a:t>Deep Learning</a:t>
            </a:r>
            <a:endParaRPr b="1" sz="2000"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5059200" y="1941463"/>
            <a:ext cx="22593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/>
              <a:t>Shallow Learning</a:t>
            </a:r>
            <a:endParaRPr b="1" sz="2000"/>
          </a:p>
        </p:txBody>
      </p:sp>
      <p:sp>
        <p:nvSpPr>
          <p:cNvPr id="275" name="Google Shape;275;p32"/>
          <p:cNvSpPr txBox="1"/>
          <p:nvPr/>
        </p:nvSpPr>
        <p:spPr>
          <a:xfrm>
            <a:off x="1338300" y="2513475"/>
            <a:ext cx="3233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Feature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Engineering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Complexa,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totalmente automática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Flexível em profundidade,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procura uma solução ótima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Otimizado em conjunto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4572000" y="2474350"/>
            <a:ext cx="3233700" cy="24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Feature Engineering simples,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às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vezes manual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Inflexível em profundidade,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procura uma solução gulosa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Otimizado individualmente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303800" y="598575"/>
            <a:ext cx="70305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129075" y="4572000"/>
            <a:ext cx="2773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1. Relação entre IA, AM e AP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1045400" y="2174500"/>
            <a:ext cx="2676300" cy="2467200"/>
            <a:chOff x="1045400" y="2174500"/>
            <a:chExt cx="2676300" cy="2467200"/>
          </a:xfrm>
        </p:grpSpPr>
        <p:sp>
          <p:nvSpPr>
            <p:cNvPr id="83" name="Google Shape;83;p15"/>
            <p:cNvSpPr txBox="1"/>
            <p:nvPr/>
          </p:nvSpPr>
          <p:spPr>
            <a:xfrm>
              <a:off x="1129075" y="3185050"/>
              <a:ext cx="5157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IA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1644775" y="2934125"/>
              <a:ext cx="6132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AM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2549900" y="3185050"/>
              <a:ext cx="6132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AP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045400" y="2174500"/>
              <a:ext cx="2676300" cy="24672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546275" y="2467750"/>
              <a:ext cx="2040300" cy="18807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270175" y="2861200"/>
              <a:ext cx="1186800" cy="10938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1116875" y="3185050"/>
              <a:ext cx="5157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IA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650875" y="3185050"/>
              <a:ext cx="6132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AM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2549900" y="3185050"/>
              <a:ext cx="6132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latin typeface="Nunito"/>
                  <a:ea typeface="Nunito"/>
                  <a:cs typeface="Nunito"/>
                  <a:sym typeface="Nunito"/>
                </a:rPr>
                <a:t>AP</a:t>
              </a:r>
              <a:endParaRPr b="1" sz="2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2" name="Google Shape;92;p15"/>
          <p:cNvSpPr txBox="1"/>
          <p:nvPr/>
        </p:nvSpPr>
        <p:spPr>
          <a:xfrm>
            <a:off x="1297125" y="1273075"/>
            <a:ext cx="70395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 tema Inteligência Artificial é um dos mais falados da atualidade, especialmente pelo seu sucesso em automatizar tarefas computacionalmente complexas e superarem os humanos em vários aspectos.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168375" y="2109875"/>
            <a:ext cx="43695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área mais notória dentro da inteligência artificial é o Deep Learning (Aprendizado Profundo). Neste material, nos dedicaremos a entender mais sobre ela.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564775" y="3891375"/>
            <a:ext cx="23493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AP - Aprendizado Profundo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AM - Aprendizado de Máquina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IA - Inteligência Artificial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Porquê agora?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1303800" y="1443178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Os principais algoritmos de Deep Learning foram desenvolvidos por volta dos anos 80 e 90, </a:t>
            </a:r>
            <a:r>
              <a:rPr lang="pt-BR"/>
              <a:t>porque</a:t>
            </a:r>
            <a:r>
              <a:rPr lang="pt-BR"/>
              <a:t> somente agora foram capazes de ser aplicados?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1303800" y="1525413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Os principais algoritmos de Deep Learning foram desenvolvidos por volta dos anos 80 e 90, porque somente agora foram capazes de ser aplicados?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303800" y="2183835"/>
            <a:ext cx="70305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Hardware </a:t>
            </a:r>
            <a:r>
              <a:rPr lang="pt-BR"/>
              <a:t>- Redes Neurais Artificiais envolvem milhares, </a:t>
            </a:r>
            <a:r>
              <a:rPr lang="pt-BR"/>
              <a:t>às</a:t>
            </a:r>
            <a:r>
              <a:rPr lang="pt-BR"/>
              <a:t> vezes, milhões, de cálculos, </a:t>
            </a:r>
            <a:r>
              <a:rPr lang="pt-BR"/>
              <a:t>tornando</a:t>
            </a:r>
            <a:r>
              <a:rPr lang="pt-BR"/>
              <a:t>-as inviáveis para os computadores antigos. Com o desenvolvimento de novas CPUs e, especialmente, com a chegada das GPUs, foi possível alcançar o poder computacional necessário .</a:t>
            </a:r>
            <a:endParaRPr/>
          </a:p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Porquê agora?</a:t>
            </a:r>
            <a:endParaRPr sz="2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1303800" y="2094108"/>
            <a:ext cx="70305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Hardware </a:t>
            </a:r>
            <a:r>
              <a:rPr lang="pt-BR"/>
              <a:t>- Redes Neurais Artificiais envolvem milhares, às vezes, milhões, de cálculos, tornando-as inviáveis para os computadores antigos. Com o desenvolvimento de novas CPUs e, especialmente, com a chegada das GPUs, foi possível alcançar o poder computacional necessário 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Dados</a:t>
            </a:r>
            <a:r>
              <a:rPr lang="pt-BR"/>
              <a:t> - A popularização da internet e o aumento da capacidade de armazenamento de dados permitiu a grandes empresas a coleta de milhões de Gigabytes de informação bruta para alimentar seus modelos.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1303800" y="1435686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Os principais algoritmos de Deep Learning foram desenvolvidos por volta dos anos 80 e 90, porque somente agora foram capazes de ser aplicados?</a:t>
            </a:r>
            <a:endParaRPr/>
          </a:p>
        </p:txBody>
      </p:sp>
      <p:sp>
        <p:nvSpPr>
          <p:cNvPr id="296" name="Google Shape;29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Porquê agora?</a:t>
            </a:r>
            <a:endParaRPr sz="2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1303800" y="2086494"/>
            <a:ext cx="70305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Hardware </a:t>
            </a:r>
            <a:r>
              <a:rPr lang="pt-BR"/>
              <a:t>- Redes Neurais Artificiais envolvem milhares, às vezes, milhões, de cálculos, tornando-as inviáveis para os computadores antigos. Com o desenvolvimento de novas CPUs e, especialmente, com a chegada das GPUs, foi possível alcançar o poder computacional necessário 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Dados</a:t>
            </a:r>
            <a:r>
              <a:rPr lang="pt-BR"/>
              <a:t> - A popularização da internet e o aumento da capacidade de armazenamento de dados permitiu a grandes empresas a coleta de milhões de Gigabytes de informação bruta para alimentar seus modelos.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pt-BR"/>
              <a:t>Algoritmos</a:t>
            </a:r>
            <a:r>
              <a:rPr lang="pt-BR"/>
              <a:t> - Faltava, ainda, o conhecimento necessário para treinar adequadamente redes muito profundas. A partir de 2009, pesquisas conseguiram resolver muitos dos problemas que essas redes apresentavam, além de progressos na otimização do Backpropagation.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1303800" y="1419372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Os principais algoritmos de Deep Learning foram desenvolvidos por volta dos anos 80 e 90, porque somente agora foram capazes de ser aplicados?</a:t>
            </a:r>
            <a:endParaRPr/>
          </a:p>
        </p:txBody>
      </p:sp>
      <p:sp>
        <p:nvSpPr>
          <p:cNvPr id="303" name="Google Shape;30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Porquê agora?</a:t>
            </a:r>
            <a:endParaRPr sz="2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Democratização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1303800" y="1497825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 em dia, qualquer um é capaz de implementar uma rede neural em Python com pouca experiência em programação. Além da própria simplicidade da linguagem, essa é uma conquista também das bibliotecas especializadas em Deep Learning, como </a:t>
            </a:r>
            <a:r>
              <a:rPr lang="pt-BR"/>
              <a:t>Tensor Flow</a:t>
            </a:r>
            <a:r>
              <a:rPr lang="pt-BR"/>
              <a:t>, PyTorch e Theano.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Em especial, o desenvolvimento da API Keras e sua junção oficial com o </a:t>
            </a:r>
            <a:r>
              <a:rPr lang="pt-BR"/>
              <a:t>Tensor Flow</a:t>
            </a:r>
            <a:r>
              <a:rPr lang="pt-BR"/>
              <a:t> 2.0, se tornaram a porta de entrada para soluções em Aprendizado Profundo.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832850"/>
            <a:ext cx="2196200" cy="8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950" y="4045400"/>
            <a:ext cx="2196201" cy="1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150" y="3538440"/>
            <a:ext cx="2196201" cy="5069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/>
        </p:nvSpPr>
        <p:spPr>
          <a:xfrm>
            <a:off x="1303800" y="4861743"/>
            <a:ext cx="2985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13. Deep Learning Libraries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CC0000"/>
                </a:solidFill>
              </a:rPr>
              <a:t>O Futuro</a:t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1299000" y="1396975"/>
            <a:ext cx="6730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Deep Learning possui importantes propriedades que justificam seu status de Revolução IA. Elas podem ser separadas nas seguintes categorias:</a:t>
            </a:r>
            <a:endParaRPr/>
          </a:p>
        </p:txBody>
      </p:sp>
      <p:sp>
        <p:nvSpPr>
          <p:cNvPr id="320" name="Google Shape;320;p38"/>
          <p:cNvSpPr txBox="1"/>
          <p:nvPr/>
        </p:nvSpPr>
        <p:spPr>
          <a:xfrm>
            <a:off x="1303800" y="2300900"/>
            <a:ext cx="67212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Simplicidade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 Deep Learning remove a necessidade de complexas pipelines de Feature Engineering,  as repondo com camadas conectadas e treinadas em conjunto.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Escalabilidade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 Redes Profundas podem ser treinadas em datasets gigantes iterando apenas sobre pequenos </a:t>
            </a:r>
            <a:r>
              <a:rPr i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batches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sendo limitada apenas pelo paralelismo das GPUs e TPUs.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Vesatilidade e Reusabilidade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 Modelos de Deep Learning podem ser treinados em dados adicionais sem começar do zero.</a:t>
            </a:r>
            <a:r>
              <a:rPr b="1"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Além disso, pesos já treinados para uma tarefa podem ser utilizados em outra, no chamado Transfer Learning.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idx="4294967295" type="title"/>
          </p:nvPr>
        </p:nvSpPr>
        <p:spPr>
          <a:xfrm>
            <a:off x="4073550" y="2256900"/>
            <a:ext cx="996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1303800" y="1273628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campo de Inteligência Artificial nasceu nos anos 50, quando os pioneiros da computação começaram a propor se era possível fazer um computador pensar.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297875"/>
            <a:ext cx="1748850" cy="21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303725" y="4483925"/>
            <a:ext cx="174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2. Alan Turing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052650" y="2599625"/>
            <a:ext cx="34011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Nesta época, Alan Turing propõe o famoso </a:t>
            </a:r>
            <a:r>
              <a:rPr i="1" lang="pt-BR" sz="1400"/>
              <a:t>Teste de Turing, </a:t>
            </a:r>
            <a:r>
              <a:rPr lang="pt-BR" sz="1400"/>
              <a:t>em que o computador tem a missão de enganar um </a:t>
            </a:r>
            <a:r>
              <a:rPr lang="pt-BR" sz="1400"/>
              <a:t>júri</a:t>
            </a:r>
            <a:r>
              <a:rPr lang="pt-BR" sz="1400"/>
              <a:t>, os fazendo acreditar que estão falando com um homem.</a:t>
            </a:r>
            <a:br>
              <a:rPr lang="pt-BR" sz="1400"/>
            </a:b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1303800" y="1209953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temática de IA se tornou ampla, sendo explorada </a:t>
            </a:r>
            <a:r>
              <a:rPr lang="pt-BR"/>
              <a:t>no </a:t>
            </a:r>
            <a:r>
              <a:rPr lang="pt-BR"/>
              <a:t>campo das ciências exatas, da filosofia e da arte.</a:t>
            </a:r>
            <a:br>
              <a:rPr lang="pt-BR"/>
            </a:b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00" y="2265075"/>
            <a:ext cx="161056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1415775" y="4532025"/>
            <a:ext cx="174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3. Isaac Asimov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712" y="2265075"/>
            <a:ext cx="1700187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6585300" y="4532025"/>
            <a:ext cx="174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4. John Searle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219925" y="2276700"/>
            <a:ext cx="2550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Considerado pai da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Ficção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científica, escreveu vários livros com temáticas de IA.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034400" y="3695625"/>
            <a:ext cx="2550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Filósofo, trabalhou conceitos como o experimento do Quarto Chinês.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1303800" y="1309003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inteligência Artificial é dividida em dois grupos</a:t>
            </a:r>
            <a:br>
              <a:rPr lang="pt-BR"/>
            </a:br>
            <a:br>
              <a:rPr lang="pt-BR"/>
            </a:br>
            <a:endParaRPr/>
          </a:p>
        </p:txBody>
      </p:sp>
      <p:cxnSp>
        <p:nvCxnSpPr>
          <p:cNvPr id="122" name="Google Shape;122;p18"/>
          <p:cNvCxnSpPr/>
          <p:nvPr/>
        </p:nvCxnSpPr>
        <p:spPr>
          <a:xfrm>
            <a:off x="4572000" y="2007225"/>
            <a:ext cx="0" cy="29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1907025" y="2393925"/>
            <a:ext cx="1745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/>
              <a:t>IA Fraca</a:t>
            </a:r>
            <a:endParaRPr b="1" sz="2000"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5316300" y="2393925"/>
            <a:ext cx="1745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/>
              <a:t>IA Forte</a:t>
            </a:r>
            <a:endParaRPr b="1" sz="2000"/>
          </a:p>
        </p:txBody>
      </p:sp>
      <p:sp>
        <p:nvSpPr>
          <p:cNvPr id="125" name="Google Shape;125;p18"/>
          <p:cNvSpPr txBox="1"/>
          <p:nvPr/>
        </p:nvSpPr>
        <p:spPr>
          <a:xfrm>
            <a:off x="1338300" y="3029775"/>
            <a:ext cx="32337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Capazes de otimizar padrões pré-definidos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Baseia-se somente nos dados disponibilizados por humanos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Não possuem raciocínios próprios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Paradigma atual da computação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572000" y="3085536"/>
            <a:ext cx="32337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Aprendem novos padrões de forma autônoma.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Comportamento exploratório livre, independente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Possuem consciência própria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Existe somente na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ficção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963" y="1784325"/>
            <a:ext cx="629775" cy="6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675" y="1784325"/>
            <a:ext cx="629775" cy="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de Máquina</a:t>
            </a:r>
            <a:br>
              <a:rPr lang="pt-BR"/>
            </a:b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1303800" y="1450502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Aprendizado de Máquina (</a:t>
            </a:r>
            <a:r>
              <a:rPr i="1" lang="pt-BR"/>
              <a:t>Machine Learning</a:t>
            </a:r>
            <a:r>
              <a:rPr lang="pt-BR"/>
              <a:t>) é a técnica de programar computadores para aprender implicitamente as regras que determinam os padrões em um conjunto de dados.</a:t>
            </a:r>
            <a:br>
              <a:rPr lang="pt-BR"/>
            </a:b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497872" y="4602291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5. Machine Learning x Programação Clássica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6" name="Google Shape;136;p19"/>
          <p:cNvGrpSpPr/>
          <p:nvPr/>
        </p:nvGrpSpPr>
        <p:grpSpPr>
          <a:xfrm>
            <a:off x="1054771" y="2194611"/>
            <a:ext cx="6625486" cy="2563714"/>
            <a:chOff x="1398519" y="2194611"/>
            <a:chExt cx="6625486" cy="2563714"/>
          </a:xfrm>
        </p:grpSpPr>
        <p:pic>
          <p:nvPicPr>
            <p:cNvPr id="137" name="Google Shape;137;p19"/>
            <p:cNvPicPr preferRelativeResize="0"/>
            <p:nvPr/>
          </p:nvPicPr>
          <p:blipFill rotWithShape="1">
            <a:blip r:embed="rId3">
              <a:alphaModFix/>
            </a:blip>
            <a:srcRect b="0" l="0" r="45208" t="0"/>
            <a:stretch/>
          </p:blipFill>
          <p:spPr>
            <a:xfrm>
              <a:off x="1398519" y="2271000"/>
              <a:ext cx="3477625" cy="248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/>
            </a:blip>
            <a:srcRect b="0" l="50820" r="-2610" t="0"/>
            <a:stretch/>
          </p:blipFill>
          <p:spPr>
            <a:xfrm>
              <a:off x="4736981" y="2194611"/>
              <a:ext cx="3287024" cy="2487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de Máquina</a:t>
            </a:r>
            <a:br>
              <a:rPr lang="pt-BR"/>
            </a:b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1303800" y="1280703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Em Machine Learning, um modelo é </a:t>
            </a:r>
            <a:r>
              <a:rPr b="1" lang="pt-BR"/>
              <a:t>treinado </a:t>
            </a:r>
            <a:r>
              <a:rPr lang="pt-BR"/>
              <a:t>ao invés de explicitamente programado. São apresentados exemplos de entrada e saída esperada que permitem ao modelo aprender regras que solucionem o problema.</a:t>
            </a:r>
            <a:br>
              <a:rPr lang="pt-BR"/>
            </a:br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>
            <a:off x="1438300" y="2686225"/>
            <a:ext cx="2253750" cy="2002400"/>
            <a:chOff x="1425575" y="2503775"/>
            <a:chExt cx="2253750" cy="200240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1425575" y="2503775"/>
              <a:ext cx="751526" cy="2002400"/>
              <a:chOff x="1425575" y="2503775"/>
              <a:chExt cx="751526" cy="2002400"/>
            </a:xfrm>
          </p:grpSpPr>
          <p:pic>
            <p:nvPicPr>
              <p:cNvPr id="147" name="Google Shape;147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25617" t="0"/>
              <a:stretch/>
            </p:blipFill>
            <p:spPr>
              <a:xfrm>
                <a:off x="1425575" y="2503775"/>
                <a:ext cx="751525" cy="629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 rotWithShape="1">
              <a:blip r:embed="rId4">
                <a:alphaModFix/>
              </a:blip>
              <a:srcRect b="3079" l="26319" r="20756" t="20514"/>
              <a:stretch/>
            </p:blipFill>
            <p:spPr>
              <a:xfrm>
                <a:off x="1425575" y="3190125"/>
                <a:ext cx="751526" cy="629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 rotWithShape="1">
              <a:blip r:embed="rId5">
                <a:alphaModFix/>
              </a:blip>
              <a:srcRect b="36415" l="39298" r="0" t="0"/>
              <a:stretch/>
            </p:blipFill>
            <p:spPr>
              <a:xfrm>
                <a:off x="1425575" y="3876475"/>
                <a:ext cx="751526" cy="62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" name="Google Shape;150;p20"/>
            <p:cNvSpPr txBox="1"/>
            <p:nvPr/>
          </p:nvSpPr>
          <p:spPr>
            <a:xfrm>
              <a:off x="2278925" y="2571750"/>
              <a:ext cx="7515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Nunito"/>
                  <a:ea typeface="Nunito"/>
                  <a:cs typeface="Nunito"/>
                  <a:sym typeface="Nunito"/>
                </a:rPr>
                <a:t>Gato</a:t>
              </a:r>
              <a:endParaRPr b="1"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2278925" y="3246575"/>
              <a:ext cx="7515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Nunito"/>
                  <a:ea typeface="Nunito"/>
                  <a:cs typeface="Nunito"/>
                  <a:sym typeface="Nunito"/>
                </a:rPr>
                <a:t>Gato</a:t>
              </a:r>
              <a:endParaRPr b="1"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20"/>
            <p:cNvSpPr txBox="1"/>
            <p:nvPr/>
          </p:nvSpPr>
          <p:spPr>
            <a:xfrm>
              <a:off x="2278925" y="3921400"/>
              <a:ext cx="14004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Nunito"/>
                  <a:ea typeface="Nunito"/>
                  <a:cs typeface="Nunito"/>
                  <a:sym typeface="Nunito"/>
                </a:rPr>
                <a:t>Cachorro</a:t>
              </a:r>
              <a:endParaRPr b="1" sz="1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53" name="Google Shape;153;p20"/>
          <p:cNvSpPr txBox="1"/>
          <p:nvPr/>
        </p:nvSpPr>
        <p:spPr>
          <a:xfrm>
            <a:off x="1349180" y="2355325"/>
            <a:ext cx="891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Dados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2151360" y="2355325"/>
            <a:ext cx="1146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Respostas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900" y="2826925"/>
            <a:ext cx="1146001" cy="11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3335650" y="3145225"/>
            <a:ext cx="763800" cy="509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4182400" y="4058925"/>
            <a:ext cx="16485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Modelo de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Machine Learning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Genérico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830900" y="3145225"/>
            <a:ext cx="763800" cy="509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5544100" y="2503775"/>
            <a:ext cx="1337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Processo de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Aprendizado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931700" y="3154675"/>
            <a:ext cx="891300" cy="490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Nunito"/>
                <a:ea typeface="Nunito"/>
                <a:cs typeface="Nunito"/>
                <a:sym typeface="Nunito"/>
              </a:rPr>
              <a:t>Regras 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361900" y="4697391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6. Exemplo de aprendizado</a:t>
            </a:r>
            <a:br>
              <a:rPr lang="pt-BR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de Máquina</a:t>
            </a:r>
            <a:br>
              <a:rPr lang="pt-BR"/>
            </a:b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303800" y="1238253"/>
            <a:ext cx="67308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Os modelos de Machine Learning podem ser divididos em três grupos</a:t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2908625" y="2234875"/>
            <a:ext cx="0" cy="22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5756025" y="2234876"/>
            <a:ext cx="0" cy="22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1"/>
          <p:cNvSpPr txBox="1"/>
          <p:nvPr/>
        </p:nvSpPr>
        <p:spPr>
          <a:xfrm>
            <a:off x="920250" y="1824050"/>
            <a:ext cx="1791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Nunito"/>
                <a:ea typeface="Nunito"/>
                <a:cs typeface="Nunito"/>
                <a:sym typeface="Nunito"/>
              </a:rPr>
              <a:t>Supervisionado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3288025" y="1824050"/>
            <a:ext cx="2088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Nunito"/>
                <a:ea typeface="Nunito"/>
                <a:cs typeface="Nunito"/>
                <a:sym typeface="Nunito"/>
              </a:rPr>
              <a:t>Não </a:t>
            </a:r>
            <a:r>
              <a:rPr b="1" lang="pt-BR" sz="1600">
                <a:latin typeface="Nunito"/>
                <a:ea typeface="Nunito"/>
                <a:cs typeface="Nunito"/>
                <a:sym typeface="Nunito"/>
              </a:rPr>
              <a:t>Supervisionado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953100" y="1824050"/>
            <a:ext cx="2088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Nunito"/>
                <a:ea typeface="Nunito"/>
                <a:cs typeface="Nunito"/>
                <a:sym typeface="Nunito"/>
              </a:rPr>
              <a:t>Por Reforço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829950" y="2271375"/>
            <a:ext cx="19719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São disponibilizados os dados e as respostas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Abordam problemas de regressão e classificação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Otimizado com métricas de distância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3293000" y="2341625"/>
            <a:ext cx="19719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Os dados não possuem respostas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Abordam problemas de agrupamento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Difícil otimização, pois não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possuímos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respostas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11450" y="2341625"/>
            <a:ext cx="20886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Dados gerados por exploração de cenários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Abordam problemas de comportamento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Otimizado com recompensas ou punições ao modelo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1303800" y="1316076"/>
            <a:ext cx="67308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Profundo (</a:t>
            </a:r>
            <a:r>
              <a:rPr i="1" lang="pt-BR"/>
              <a:t>Deep Learning</a:t>
            </a:r>
            <a:r>
              <a:rPr lang="pt-BR"/>
              <a:t>) é um dos sub campos de Machine Learning, que utiliza um método específico para resolver os problemas, as Redes Neurais Artificiais. 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580575"/>
            <a:ext cx="2739800" cy="19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303800" y="4500516"/>
            <a:ext cx="4163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Fig 7. Exemplo de Rede Neural Artificial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